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22"/>
  </p:notesMasterIdLst>
  <p:handoutMasterIdLst>
    <p:handoutMasterId r:id="rId23"/>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9" r:id="rId20"/>
    <p:sldId id="25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271C"/>
    <a:srgbClr val="318A9F"/>
    <a:srgbClr val="C75E0F"/>
    <a:srgbClr val="CC3300"/>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0" autoAdjust="0"/>
    <p:restoredTop sz="94607" autoAdjust="0"/>
  </p:normalViewPr>
  <p:slideViewPr>
    <p:cSldViewPr snapToGrid="0">
      <p:cViewPr varScale="1">
        <p:scale>
          <a:sx n="103" d="100"/>
          <a:sy n="103" d="100"/>
        </p:scale>
        <p:origin x="-54" y="-150"/>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2018-11-29</a:t>
            </a:fld>
            <a:endParaRPr lang="zh-CN" altLang="en-US"/>
          </a:p>
        </p:txBody>
      </p:sp>
      <p:sp>
        <p:nvSpPr>
          <p:cNvPr id="4" name="页脚占位符 3">
            <a:extLst>
              <a:ext uri="{FF2B5EF4-FFF2-40B4-BE49-F238E27FC236}">
                <a16:creationId xmlns:a16="http://schemas.microsoft.com/office/drawing/2014/main" xmlns=""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4DCAF-D02B-47D8-846D-4314DC63942F}" type="slidenum">
              <a:rPr lang="zh-CN" altLang="en-US" smtClean="0"/>
              <a:t>18</a:t>
            </a:fld>
            <a:endParaRPr lang="zh-CN" altLang="en-US"/>
          </a:p>
        </p:txBody>
      </p:sp>
    </p:spTree>
    <p:extLst>
      <p:ext uri="{BB962C8B-B14F-4D97-AF65-F5344CB8AC3E}">
        <p14:creationId xmlns:p14="http://schemas.microsoft.com/office/powerpoint/2010/main" val="2349291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2018-11-29</a:t>
            </a:fld>
            <a:endParaRPr lang="zh-CN" altLang="en-US"/>
          </a:p>
        </p:txBody>
      </p:sp>
      <p:sp>
        <p:nvSpPr>
          <p:cNvPr id="3" name="页脚占位符 2">
            <a:extLst>
              <a:ext uri="{FF2B5EF4-FFF2-40B4-BE49-F238E27FC236}">
                <a16:creationId xmlns:a16="http://schemas.microsoft.com/office/drawing/2014/main" xmlns=""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2018-11-29</a:t>
            </a:fld>
            <a:endParaRPr lang="zh-CN" altLang="en-US"/>
          </a:p>
        </p:txBody>
      </p:sp>
      <p:sp>
        <p:nvSpPr>
          <p:cNvPr id="3" name="页脚占位符 2">
            <a:extLst>
              <a:ext uri="{FF2B5EF4-FFF2-40B4-BE49-F238E27FC236}">
                <a16:creationId xmlns:a16="http://schemas.microsoft.com/office/drawing/2014/main" xmlns=""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xmlns=""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2018-11-29</a:t>
            </a:fld>
            <a:endParaRPr lang="zh-CN" altLang="en-US"/>
          </a:p>
        </p:txBody>
      </p:sp>
      <p:sp>
        <p:nvSpPr>
          <p:cNvPr id="5" name="页脚占位符 4">
            <a:extLst>
              <a:ext uri="{FF2B5EF4-FFF2-40B4-BE49-F238E27FC236}">
                <a16:creationId xmlns:a16="http://schemas.microsoft.com/office/drawing/2014/main" xmlns=""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tags" Target="../tags/tag40.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64.png"/><Relationship Id="rId5" Type="http://schemas.openxmlformats.org/officeDocument/2006/relationships/tags" Target="../tags/tag42.xml"/><Relationship Id="rId10"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92.jpeg"/><Relationship Id="rId4" Type="http://schemas.openxmlformats.org/officeDocument/2006/relationships/image" Target="../media/image91.jpeg"/></Relationships>
</file>

<file path=ppt/slides/_rels/slide18.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tags" Target="../tags/tag46.xml"/><Relationship Id="rId7" Type="http://schemas.openxmlformats.org/officeDocument/2006/relationships/image" Target="../media/image9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xml"/><Relationship Id="rId11" Type="http://schemas.openxmlformats.org/officeDocument/2006/relationships/image" Target="../media/image96.jpeg"/><Relationship Id="rId5" Type="http://schemas.openxmlformats.org/officeDocument/2006/relationships/slideLayout" Target="../slideLayouts/slideLayout5.xml"/><Relationship Id="rId10" Type="http://schemas.microsoft.com/office/2007/relationships/hdphoto" Target="../media/hdphoto4.wdp"/><Relationship Id="rId4" Type="http://schemas.openxmlformats.org/officeDocument/2006/relationships/tags" Target="../tags/tag47.xml"/><Relationship Id="rId9"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xmlns=""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xmlns=""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xmlns=""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en-US" altLang="zh-CN"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xmlns=""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xmlns=""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a16="http://schemas.microsoft.com/office/drawing/2014/main" xmlns=""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a16="http://schemas.microsoft.com/office/drawing/2014/main" xmlns=""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a16="http://schemas.microsoft.com/office/drawing/2014/main" xmlns=""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a16="http://schemas.microsoft.com/office/drawing/2014/main" xmlns=""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a16="http://schemas.microsoft.com/office/drawing/2014/main" xmlns=""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a16="http://schemas.microsoft.com/office/drawing/2014/main" xmlns=""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a16="http://schemas.microsoft.com/office/drawing/2014/main" xmlns=""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a16="http://schemas.microsoft.com/office/drawing/2014/main" xmlns=""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a16="http://schemas.microsoft.com/office/drawing/2014/main" xmlns="" id="{6B03A854-22A8-456E-8CB0-BF7DC5B7EDC8}"/>
              </a:ext>
            </a:extLst>
          </p:cNvPr>
          <p:cNvSpPr/>
          <p:nvPr>
            <p:custDataLst>
              <p:tags r:id="rId2"/>
            </p:custDataLst>
          </p:nvPr>
        </p:nvSpPr>
        <p:spPr>
          <a:xfrm>
            <a:off x="413561" y="3014510"/>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a16="http://schemas.microsoft.com/office/drawing/2014/main" xmlns="" id="{6B03A854-22A8-456E-8CB0-BF7DC5B7EDC8}"/>
              </a:ext>
            </a:extLst>
          </p:cNvPr>
          <p:cNvSpPr/>
          <p:nvPr>
            <p:custDataLst>
              <p:tags r:id="rId3"/>
            </p:custDataLst>
          </p:nvPr>
        </p:nvSpPr>
        <p:spPr>
          <a:xfrm>
            <a:off x="404768" y="3601903"/>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a16="http://schemas.microsoft.com/office/drawing/2014/main" xmlns="" id="{6B03A854-22A8-456E-8CB0-BF7DC5B7EDC8}"/>
              </a:ext>
            </a:extLst>
          </p:cNvPr>
          <p:cNvSpPr/>
          <p:nvPr>
            <p:custDataLst>
              <p:tags r:id="rId4"/>
            </p:custDataLst>
          </p:nvPr>
        </p:nvSpPr>
        <p:spPr>
          <a:xfrm>
            <a:off x="392466" y="4244525"/>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a16="http://schemas.microsoft.com/office/drawing/2014/main" xmlns="" id="{6B03A854-22A8-456E-8CB0-BF7DC5B7EDC8}"/>
              </a:ext>
            </a:extLst>
          </p:cNvPr>
          <p:cNvSpPr/>
          <p:nvPr>
            <p:custDataLst>
              <p:tags r:id="rId5"/>
            </p:custDataLst>
          </p:nvPr>
        </p:nvSpPr>
        <p:spPr>
          <a:xfrm>
            <a:off x="379282" y="4885150"/>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050" name="Picture 2" descr="D:\uidq1343\Downloads\大数据.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7728" y="4348526"/>
            <a:ext cx="1154615" cy="1154615"/>
          </a:xfrm>
          <a:prstGeom prst="rect">
            <a:avLst/>
          </a:prstGeom>
          <a:noFill/>
          <a:extLst>
            <a:ext uri="{909E8E84-426E-40DD-AFC4-6F175D3DCCD1}">
              <a14:hiddenFill xmlns:a14="http://schemas.microsoft.com/office/drawing/2010/main">
                <a:solidFill>
                  <a:srgbClr val="FFFFFF"/>
                </a:solidFill>
              </a14:hiddenFill>
            </a:ext>
          </a:extLst>
        </p:spPr>
      </p:pic>
      <p:sp>
        <p:nvSpPr>
          <p:cNvPr id="31" name="PA_蓝剑_矩形 106">
            <a:extLst>
              <a:ext uri="{FF2B5EF4-FFF2-40B4-BE49-F238E27FC236}">
                <a16:creationId xmlns:a16="http://schemas.microsoft.com/office/drawing/2014/main" xmlns="" id="{6B03A854-22A8-456E-8CB0-BF7DC5B7EDC8}"/>
              </a:ext>
            </a:extLst>
          </p:cNvPr>
          <p:cNvSpPr/>
          <p:nvPr>
            <p:custDataLst>
              <p:tags r:id="rId6"/>
            </p:custDataLst>
          </p:nvPr>
        </p:nvSpPr>
        <p:spPr>
          <a:xfrm>
            <a:off x="379282" y="5516761"/>
            <a:ext cx="5208718"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累计大量用户停车数据，进行大数据分析</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4" name="上下箭头 3"/>
          <p:cNvSpPr/>
          <p:nvPr/>
        </p:nvSpPr>
        <p:spPr>
          <a:xfrm>
            <a:off x="6441945" y="2887472"/>
            <a:ext cx="228600" cy="1047536"/>
          </a:xfrm>
          <a:prstGeom prst="upDownArrow">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20"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animEffect transition="in" filter="wedge">
                                      <p:cBhvr>
                                        <p:cTn id="39" dur="500"/>
                                        <p:tgtEl>
                                          <p:spTgt spid="1045"/>
                                        </p:tgtEl>
                                      </p:cBhvr>
                                    </p:animEffect>
                                  </p:childTnLst>
                                </p:cTn>
                              </p:par>
                            </p:childTnLst>
                          </p:cTn>
                        </p:par>
                        <p:par>
                          <p:cTn id="40" fill="hold">
                            <p:stCondLst>
                              <p:cond delay="500"/>
                            </p:stCondLst>
                            <p:childTnLst>
                              <p:par>
                                <p:cTn id="41" presetID="49" presetClass="entr" presetSubtype="0" decel="100000" fill="hold" nodeType="afterEffect">
                                  <p:stCondLst>
                                    <p:cond delay="0"/>
                                  </p:stCondLst>
                                  <p:childTnLst>
                                    <p:set>
                                      <p:cBhvr>
                                        <p:cTn id="42" dur="1" fill="hold">
                                          <p:stCondLst>
                                            <p:cond delay="0"/>
                                          </p:stCondLst>
                                        </p:cTn>
                                        <p:tgtEl>
                                          <p:spTgt spid="1031"/>
                                        </p:tgtEl>
                                        <p:attrNameLst>
                                          <p:attrName>style.visibility</p:attrName>
                                        </p:attrNameLst>
                                      </p:cBhvr>
                                      <p:to>
                                        <p:strVal val="visible"/>
                                      </p:to>
                                    </p:set>
                                    <p:anim calcmode="lin" valueType="num">
                                      <p:cBhvr>
                                        <p:cTn id="43" dur="500" fill="hold"/>
                                        <p:tgtEl>
                                          <p:spTgt spid="1031"/>
                                        </p:tgtEl>
                                        <p:attrNameLst>
                                          <p:attrName>ppt_w</p:attrName>
                                        </p:attrNameLst>
                                      </p:cBhvr>
                                      <p:tavLst>
                                        <p:tav tm="0">
                                          <p:val>
                                            <p:fltVal val="0"/>
                                          </p:val>
                                        </p:tav>
                                        <p:tav tm="100000">
                                          <p:val>
                                            <p:strVal val="#ppt_w"/>
                                          </p:val>
                                        </p:tav>
                                      </p:tavLst>
                                    </p:anim>
                                    <p:anim calcmode="lin" valueType="num">
                                      <p:cBhvr>
                                        <p:cTn id="44" dur="500" fill="hold"/>
                                        <p:tgtEl>
                                          <p:spTgt spid="1031"/>
                                        </p:tgtEl>
                                        <p:attrNameLst>
                                          <p:attrName>ppt_h</p:attrName>
                                        </p:attrNameLst>
                                      </p:cBhvr>
                                      <p:tavLst>
                                        <p:tav tm="0">
                                          <p:val>
                                            <p:fltVal val="0"/>
                                          </p:val>
                                        </p:tav>
                                        <p:tav tm="100000">
                                          <p:val>
                                            <p:strVal val="#ppt_h"/>
                                          </p:val>
                                        </p:tav>
                                      </p:tavLst>
                                    </p:anim>
                                    <p:anim calcmode="lin" valueType="num">
                                      <p:cBhvr>
                                        <p:cTn id="45" dur="500" fill="hold"/>
                                        <p:tgtEl>
                                          <p:spTgt spid="1031"/>
                                        </p:tgtEl>
                                        <p:attrNameLst>
                                          <p:attrName>style.rotation</p:attrName>
                                        </p:attrNameLst>
                                      </p:cBhvr>
                                      <p:tavLst>
                                        <p:tav tm="0">
                                          <p:val>
                                            <p:fltVal val="360"/>
                                          </p:val>
                                        </p:tav>
                                        <p:tav tm="100000">
                                          <p:val>
                                            <p:fltVal val="0"/>
                                          </p:val>
                                        </p:tav>
                                      </p:tavLst>
                                    </p:anim>
                                    <p:animEffect transition="in" filter="fade">
                                      <p:cBhvr>
                                        <p:cTn id="46" dur="500"/>
                                        <p:tgtEl>
                                          <p:spTgt spid="1031"/>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1043"/>
                                        </p:tgtEl>
                                        <p:attrNameLst>
                                          <p:attrName>style.visibility</p:attrName>
                                        </p:attrNameLst>
                                      </p:cBhvr>
                                      <p:to>
                                        <p:strVal val="visible"/>
                                      </p:to>
                                    </p:set>
                                    <p:anim calcmode="lin" valueType="num">
                                      <p:cBhvr>
                                        <p:cTn id="50" dur="500" fill="hold"/>
                                        <p:tgtEl>
                                          <p:spTgt spid="1043"/>
                                        </p:tgtEl>
                                        <p:attrNameLst>
                                          <p:attrName>ppt_w</p:attrName>
                                        </p:attrNameLst>
                                      </p:cBhvr>
                                      <p:tavLst>
                                        <p:tav tm="0">
                                          <p:val>
                                            <p:fltVal val="0"/>
                                          </p:val>
                                        </p:tav>
                                        <p:tav tm="100000">
                                          <p:val>
                                            <p:strVal val="#ppt_w"/>
                                          </p:val>
                                        </p:tav>
                                      </p:tavLst>
                                    </p:anim>
                                    <p:anim calcmode="lin" valueType="num">
                                      <p:cBhvr>
                                        <p:cTn id="51" dur="500" fill="hold"/>
                                        <p:tgtEl>
                                          <p:spTgt spid="1043"/>
                                        </p:tgtEl>
                                        <p:attrNameLst>
                                          <p:attrName>ppt_h</p:attrName>
                                        </p:attrNameLst>
                                      </p:cBhvr>
                                      <p:tavLst>
                                        <p:tav tm="0">
                                          <p:val>
                                            <p:fltVal val="0"/>
                                          </p:val>
                                        </p:tav>
                                        <p:tav tm="100000">
                                          <p:val>
                                            <p:strVal val="#ppt_h"/>
                                          </p:val>
                                        </p:tav>
                                      </p:tavLst>
                                    </p:anim>
                                    <p:animEffect transition="in" filter="fade">
                                      <p:cBhvr>
                                        <p:cTn id="52" dur="500"/>
                                        <p:tgtEl>
                                          <p:spTgt spid="1043"/>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par>
                          <p:cTn id="57" fill="hold">
                            <p:stCondLst>
                              <p:cond delay="2000"/>
                            </p:stCondLst>
                            <p:childTnLst>
                              <p:par>
                                <p:cTn id="58" presetID="23" presetClass="entr" presetSubtype="16" fill="hold" nodeType="after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ppt_w</p:attrName>
                                        </p:attrNameLst>
                                      </p:cBhvr>
                                      <p:tavLst>
                                        <p:tav tm="0">
                                          <p:val>
                                            <p:fltVal val="0"/>
                                          </p:val>
                                        </p:tav>
                                        <p:tav tm="100000">
                                          <p:val>
                                            <p:strVal val="#ppt_w"/>
                                          </p:val>
                                        </p:tav>
                                      </p:tavLst>
                                    </p:anim>
                                    <p:anim calcmode="lin" valueType="num">
                                      <p:cBhvr>
                                        <p:cTn id="61"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53" presetClass="entr" presetSubtype="16" fill="hold" nodeType="withEffect">
                                  <p:stCondLst>
                                    <p:cond delay="0"/>
                                  </p:stCondLst>
                                  <p:childTnLst>
                                    <p:set>
                                      <p:cBhvr>
                                        <p:cTn id="68" dur="1" fill="hold">
                                          <p:stCondLst>
                                            <p:cond delay="0"/>
                                          </p:stCondLst>
                                        </p:cTn>
                                        <p:tgtEl>
                                          <p:spTgt spid="1047"/>
                                        </p:tgtEl>
                                        <p:attrNameLst>
                                          <p:attrName>style.visibility</p:attrName>
                                        </p:attrNameLst>
                                      </p:cBhvr>
                                      <p:to>
                                        <p:strVal val="visible"/>
                                      </p:to>
                                    </p:set>
                                    <p:anim calcmode="lin" valueType="num">
                                      <p:cBhvr>
                                        <p:cTn id="69" dur="500" fill="hold"/>
                                        <p:tgtEl>
                                          <p:spTgt spid="1047"/>
                                        </p:tgtEl>
                                        <p:attrNameLst>
                                          <p:attrName>ppt_w</p:attrName>
                                        </p:attrNameLst>
                                      </p:cBhvr>
                                      <p:tavLst>
                                        <p:tav tm="0">
                                          <p:val>
                                            <p:fltVal val="0"/>
                                          </p:val>
                                        </p:tav>
                                        <p:tav tm="100000">
                                          <p:val>
                                            <p:strVal val="#ppt_w"/>
                                          </p:val>
                                        </p:tav>
                                      </p:tavLst>
                                    </p:anim>
                                    <p:anim calcmode="lin" valueType="num">
                                      <p:cBhvr>
                                        <p:cTn id="70" dur="500" fill="hold"/>
                                        <p:tgtEl>
                                          <p:spTgt spid="1047"/>
                                        </p:tgtEl>
                                        <p:attrNameLst>
                                          <p:attrName>ppt_h</p:attrName>
                                        </p:attrNameLst>
                                      </p:cBhvr>
                                      <p:tavLst>
                                        <p:tav tm="0">
                                          <p:val>
                                            <p:fltVal val="0"/>
                                          </p:val>
                                        </p:tav>
                                        <p:tav tm="100000">
                                          <p:val>
                                            <p:strVal val="#ppt_h"/>
                                          </p:val>
                                        </p:tav>
                                      </p:tavLst>
                                    </p:anim>
                                    <p:animEffect transition="in" filter="fade">
                                      <p:cBhvr>
                                        <p:cTn id="71" dur="500"/>
                                        <p:tgtEl>
                                          <p:spTgt spid="1047"/>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1033"/>
                                        </p:tgtEl>
                                        <p:attrNameLst>
                                          <p:attrName>style.visibility</p:attrName>
                                        </p:attrNameLst>
                                      </p:cBhvr>
                                      <p:to>
                                        <p:strVal val="visible"/>
                                      </p:to>
                                    </p:set>
                                    <p:anim calcmode="lin" valueType="num">
                                      <p:cBhvr>
                                        <p:cTn id="75" dur="500" fill="hold"/>
                                        <p:tgtEl>
                                          <p:spTgt spid="1033"/>
                                        </p:tgtEl>
                                        <p:attrNameLst>
                                          <p:attrName>ppt_w</p:attrName>
                                        </p:attrNameLst>
                                      </p:cBhvr>
                                      <p:tavLst>
                                        <p:tav tm="0">
                                          <p:val>
                                            <p:fltVal val="0"/>
                                          </p:val>
                                        </p:tav>
                                        <p:tav tm="100000">
                                          <p:val>
                                            <p:strVal val="#ppt_w"/>
                                          </p:val>
                                        </p:tav>
                                      </p:tavLst>
                                    </p:anim>
                                    <p:anim calcmode="lin" valueType="num">
                                      <p:cBhvr>
                                        <p:cTn id="76" dur="500" fill="hold"/>
                                        <p:tgtEl>
                                          <p:spTgt spid="1033"/>
                                        </p:tgtEl>
                                        <p:attrNameLst>
                                          <p:attrName>ppt_h</p:attrName>
                                        </p:attrNameLst>
                                      </p:cBhvr>
                                      <p:tavLst>
                                        <p:tav tm="0">
                                          <p:val>
                                            <p:fltVal val="0"/>
                                          </p:val>
                                        </p:tav>
                                        <p:tav tm="100000">
                                          <p:val>
                                            <p:strVal val="#ppt_h"/>
                                          </p:val>
                                        </p:tav>
                                      </p:tavLst>
                                    </p:anim>
                                    <p:animEffect transition="in" filter="fade">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53" presetClass="entr" presetSubtype="16"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500" fill="hold"/>
                                        <p:tgtEl>
                                          <p:spTgt spid="98"/>
                                        </p:tgtEl>
                                        <p:attrNameLst>
                                          <p:attrName>ppt_w</p:attrName>
                                        </p:attrNameLst>
                                      </p:cBhvr>
                                      <p:tavLst>
                                        <p:tav tm="0">
                                          <p:val>
                                            <p:fltVal val="0"/>
                                          </p:val>
                                        </p:tav>
                                        <p:tav tm="100000">
                                          <p:val>
                                            <p:strVal val="#ppt_w"/>
                                          </p:val>
                                        </p:tav>
                                      </p:tavLst>
                                    </p:anim>
                                    <p:anim calcmode="lin" valueType="num">
                                      <p:cBhvr>
                                        <p:cTn id="86" dur="500" fill="hold"/>
                                        <p:tgtEl>
                                          <p:spTgt spid="98"/>
                                        </p:tgtEl>
                                        <p:attrNameLst>
                                          <p:attrName>ppt_h</p:attrName>
                                        </p:attrNameLst>
                                      </p:cBhvr>
                                      <p:tavLst>
                                        <p:tav tm="0">
                                          <p:val>
                                            <p:fltVal val="0"/>
                                          </p:val>
                                        </p:tav>
                                        <p:tav tm="100000">
                                          <p:val>
                                            <p:strVal val="#ppt_h"/>
                                          </p:val>
                                        </p:tav>
                                      </p:tavLst>
                                    </p:anim>
                                    <p:animEffect transition="in" filter="fade">
                                      <p:cBhvr>
                                        <p:cTn id="87" dur="500"/>
                                        <p:tgtEl>
                                          <p:spTgt spid="9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1030"/>
                                        </p:tgtEl>
                                        <p:attrNameLst>
                                          <p:attrName>style.visibility</p:attrName>
                                        </p:attrNameLst>
                                      </p:cBhvr>
                                      <p:to>
                                        <p:strVal val="visible"/>
                                      </p:to>
                                    </p:set>
                                    <p:anim calcmode="lin" valueType="num">
                                      <p:cBhvr>
                                        <p:cTn id="95" dur="500" fill="hold"/>
                                        <p:tgtEl>
                                          <p:spTgt spid="1030"/>
                                        </p:tgtEl>
                                        <p:attrNameLst>
                                          <p:attrName>ppt_w</p:attrName>
                                        </p:attrNameLst>
                                      </p:cBhvr>
                                      <p:tavLst>
                                        <p:tav tm="0">
                                          <p:val>
                                            <p:fltVal val="0"/>
                                          </p:val>
                                        </p:tav>
                                        <p:tav tm="100000">
                                          <p:val>
                                            <p:strVal val="#ppt_w"/>
                                          </p:val>
                                        </p:tav>
                                      </p:tavLst>
                                    </p:anim>
                                    <p:anim calcmode="lin" valueType="num">
                                      <p:cBhvr>
                                        <p:cTn id="96" dur="500" fill="hold"/>
                                        <p:tgtEl>
                                          <p:spTgt spid="1030"/>
                                        </p:tgtEl>
                                        <p:attrNameLst>
                                          <p:attrName>ppt_h</p:attrName>
                                        </p:attrNameLst>
                                      </p:cBhvr>
                                      <p:tavLst>
                                        <p:tav tm="0">
                                          <p:val>
                                            <p:fltVal val="0"/>
                                          </p:val>
                                        </p:tav>
                                        <p:tav tm="100000">
                                          <p:val>
                                            <p:strVal val="#ppt_h"/>
                                          </p:val>
                                        </p:tav>
                                      </p:tavLst>
                                    </p:anim>
                                    <p:animEffect transition="in" filter="fade">
                                      <p:cBhvr>
                                        <p:cTn id="97" dur="500"/>
                                        <p:tgtEl>
                                          <p:spTgt spid="10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53" presetClass="entr" presetSubtype="16"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53" presetClass="entr" presetSubtype="16" fill="hold" nodeType="withEffect">
                                  <p:stCondLst>
                                    <p:cond delay="0"/>
                                  </p:stCondLst>
                                  <p:childTnLst>
                                    <p:set>
                                      <p:cBhvr>
                                        <p:cTn id="109" dur="1" fill="hold">
                                          <p:stCondLst>
                                            <p:cond delay="0"/>
                                          </p:stCondLst>
                                        </p:cTn>
                                        <p:tgtEl>
                                          <p:spTgt spid="1035"/>
                                        </p:tgtEl>
                                        <p:attrNameLst>
                                          <p:attrName>style.visibility</p:attrName>
                                        </p:attrNameLst>
                                      </p:cBhvr>
                                      <p:to>
                                        <p:strVal val="visible"/>
                                      </p:to>
                                    </p:set>
                                    <p:anim calcmode="lin" valueType="num">
                                      <p:cBhvr>
                                        <p:cTn id="110" dur="500" fill="hold"/>
                                        <p:tgtEl>
                                          <p:spTgt spid="1035"/>
                                        </p:tgtEl>
                                        <p:attrNameLst>
                                          <p:attrName>ppt_w</p:attrName>
                                        </p:attrNameLst>
                                      </p:cBhvr>
                                      <p:tavLst>
                                        <p:tav tm="0">
                                          <p:val>
                                            <p:fltVal val="0"/>
                                          </p:val>
                                        </p:tav>
                                        <p:tav tm="100000">
                                          <p:val>
                                            <p:strVal val="#ppt_w"/>
                                          </p:val>
                                        </p:tav>
                                      </p:tavLst>
                                    </p:anim>
                                    <p:anim calcmode="lin" valueType="num">
                                      <p:cBhvr>
                                        <p:cTn id="111" dur="500" fill="hold"/>
                                        <p:tgtEl>
                                          <p:spTgt spid="1035"/>
                                        </p:tgtEl>
                                        <p:attrNameLst>
                                          <p:attrName>ppt_h</p:attrName>
                                        </p:attrNameLst>
                                      </p:cBhvr>
                                      <p:tavLst>
                                        <p:tav tm="0">
                                          <p:val>
                                            <p:fltVal val="0"/>
                                          </p:val>
                                        </p:tav>
                                        <p:tav tm="100000">
                                          <p:val>
                                            <p:strVal val="#ppt_h"/>
                                          </p:val>
                                        </p:tav>
                                      </p:tavLst>
                                    </p:anim>
                                    <p:animEffect transition="in" filter="fade">
                                      <p:cBhvr>
                                        <p:cTn id="112" dur="500"/>
                                        <p:tgtEl>
                                          <p:spTgt spid="1035"/>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p:cTn id="115" dur="500" fill="hold"/>
                                        <p:tgtEl>
                                          <p:spTgt spid="101"/>
                                        </p:tgtEl>
                                        <p:attrNameLst>
                                          <p:attrName>ppt_w</p:attrName>
                                        </p:attrNameLst>
                                      </p:cBhvr>
                                      <p:tavLst>
                                        <p:tav tm="0">
                                          <p:val>
                                            <p:fltVal val="0"/>
                                          </p:val>
                                        </p:tav>
                                        <p:tav tm="100000">
                                          <p:val>
                                            <p:strVal val="#ppt_w"/>
                                          </p:val>
                                        </p:tav>
                                      </p:tavLst>
                                    </p:anim>
                                    <p:anim calcmode="lin" valueType="num">
                                      <p:cBhvr>
                                        <p:cTn id="116" dur="500" fill="hold"/>
                                        <p:tgtEl>
                                          <p:spTgt spid="101"/>
                                        </p:tgtEl>
                                        <p:attrNameLst>
                                          <p:attrName>ppt_h</p:attrName>
                                        </p:attrNameLst>
                                      </p:cBhvr>
                                      <p:tavLst>
                                        <p:tav tm="0">
                                          <p:val>
                                            <p:fltVal val="0"/>
                                          </p:val>
                                        </p:tav>
                                        <p:tav tm="100000">
                                          <p:val>
                                            <p:strVal val="#ppt_h"/>
                                          </p:val>
                                        </p:tav>
                                      </p:tavLst>
                                    </p:anim>
                                    <p:animEffect transition="in" filter="fade">
                                      <p:cBhvr>
                                        <p:cTn id="117" dur="500"/>
                                        <p:tgtEl>
                                          <p:spTgt spid="101"/>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77"/>
                                        </p:tgtEl>
                                        <p:attrNameLst>
                                          <p:attrName>style.visibility</p:attrName>
                                        </p:attrNameLst>
                                      </p:cBhvr>
                                      <p:to>
                                        <p:strVal val="visible"/>
                                      </p:to>
                                    </p:set>
                                    <p:anim calcmode="lin" valueType="num">
                                      <p:cBhvr>
                                        <p:cTn id="120" dur="500" fill="hold"/>
                                        <p:tgtEl>
                                          <p:spTgt spid="77"/>
                                        </p:tgtEl>
                                        <p:attrNameLst>
                                          <p:attrName>ppt_w</p:attrName>
                                        </p:attrNameLst>
                                      </p:cBhvr>
                                      <p:tavLst>
                                        <p:tav tm="0">
                                          <p:val>
                                            <p:fltVal val="0"/>
                                          </p:val>
                                        </p:tav>
                                        <p:tav tm="100000">
                                          <p:val>
                                            <p:strVal val="#ppt_w"/>
                                          </p:val>
                                        </p:tav>
                                      </p:tavLst>
                                    </p:anim>
                                    <p:anim calcmode="lin" valueType="num">
                                      <p:cBhvr>
                                        <p:cTn id="121" dur="500" fill="hold"/>
                                        <p:tgtEl>
                                          <p:spTgt spid="77"/>
                                        </p:tgtEl>
                                        <p:attrNameLst>
                                          <p:attrName>ppt_h</p:attrName>
                                        </p:attrNameLst>
                                      </p:cBhvr>
                                      <p:tavLst>
                                        <p:tav tm="0">
                                          <p:val>
                                            <p:fltVal val="0"/>
                                          </p:val>
                                        </p:tav>
                                        <p:tav tm="100000">
                                          <p:val>
                                            <p:strVal val="#ppt_h"/>
                                          </p:val>
                                        </p:tav>
                                      </p:tavLst>
                                    </p:anim>
                                    <p:animEffect transition="in" filter="fade">
                                      <p:cBhvr>
                                        <p:cTn id="122" dur="500"/>
                                        <p:tgtEl>
                                          <p:spTgt spid="77"/>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4"/>
                                        </p:tgtEl>
                                        <p:attrNameLst>
                                          <p:attrName>style.visibility</p:attrName>
                                        </p:attrNameLst>
                                      </p:cBhvr>
                                      <p:to>
                                        <p:strVal val="visible"/>
                                      </p:to>
                                    </p:set>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fltVal val="0"/>
                                          </p:val>
                                        </p:tav>
                                        <p:tav tm="100000">
                                          <p:val>
                                            <p:strVal val="#ppt_h"/>
                                          </p:val>
                                        </p:tav>
                                      </p:tavLst>
                                    </p:anim>
                                    <p:animEffect transition="in" filter="fade">
                                      <p:cBhvr>
                                        <p:cTn id="1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P spid="31"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a16="http://schemas.microsoft.com/office/drawing/2014/main" xmlns=""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a16="http://schemas.microsoft.com/office/drawing/2014/main" xmlns=""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esktop\室内定位\IPS\timg (53).jpg"/>
          <p:cNvPicPr>
            <a:picLocks noChangeAspect="1" noChangeArrowheads="1"/>
          </p:cNvPicPr>
          <p:nvPr/>
        </p:nvPicPr>
        <p:blipFill rotWithShape="1">
          <a:blip r:embed="rId7">
            <a:extLst>
              <a:ext uri="{28A0092B-C50C-407E-A947-70E740481C1C}">
                <a14:useLocalDpi xmlns:a14="http://schemas.microsoft.com/office/drawing/2010/main" val="0"/>
              </a:ext>
            </a:extLst>
          </a:blip>
          <a:srcRect r="46828"/>
          <a:stretch/>
        </p:blipFill>
        <p:spPr bwMode="auto">
          <a:xfrm>
            <a:off x="5713961" y="1921592"/>
            <a:ext cx="5683711" cy="38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026"/>
                                        </p:tgtEl>
                                        <p:attrNameLst>
                                          <p:attrName>style.visibility</p:attrName>
                                        </p:attrNameLst>
                                      </p:cBhvr>
                                      <p:to>
                                        <p:strVal val="visible"/>
                                      </p:to>
                                    </p:set>
                                    <p:anim calcmode="lin" valueType="num">
                                      <p:cBhvr>
                                        <p:cTn id="102" dur="500" fill="hold"/>
                                        <p:tgtEl>
                                          <p:spTgt spid="1026"/>
                                        </p:tgtEl>
                                        <p:attrNameLst>
                                          <p:attrName>ppt_w</p:attrName>
                                        </p:attrNameLst>
                                      </p:cBhvr>
                                      <p:tavLst>
                                        <p:tav tm="0">
                                          <p:val>
                                            <p:fltVal val="0"/>
                                          </p:val>
                                        </p:tav>
                                        <p:tav tm="100000">
                                          <p:val>
                                            <p:strVal val="#ppt_w"/>
                                          </p:val>
                                        </p:tav>
                                      </p:tavLst>
                                    </p:anim>
                                    <p:anim calcmode="lin" valueType="num">
                                      <p:cBhvr>
                                        <p:cTn id="103" dur="500" fill="hold"/>
                                        <p:tgtEl>
                                          <p:spTgt spid="1026"/>
                                        </p:tgtEl>
                                        <p:attrNameLst>
                                          <p:attrName>ppt_h</p:attrName>
                                        </p:attrNameLst>
                                      </p:cBhvr>
                                      <p:tavLst>
                                        <p:tav tm="0">
                                          <p:val>
                                            <p:fltVal val="0"/>
                                          </p:val>
                                        </p:tav>
                                        <p:tav tm="100000">
                                          <p:val>
                                            <p:strVal val="#ppt_h"/>
                                          </p:val>
                                        </p:tav>
                                      </p:tavLst>
                                    </p:anim>
                                    <p:animEffect transition="in" filter="fade">
                                      <p:cBhvr>
                                        <p:cTn id="10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584775"/>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en-US" altLang="zh-CN" sz="1600" b="1" dirty="0" smtClean="0">
              <a:solidFill>
                <a:schemeClr val="bg1"/>
              </a:solidFill>
              <a:latin typeface="黑体" panose="02010609060101010101" pitchFamily="49" charset="-122"/>
              <a:ea typeface="黑体" panose="02010609060101010101" pitchFamily="49" charset="-122"/>
            </a:endParaRPr>
          </a:p>
          <a:p>
            <a:pPr algn="l"/>
            <a:r>
              <a:rPr lang="zh-CN" altLang="en-US" sz="1600" b="1" dirty="0">
                <a:solidFill>
                  <a:schemeClr val="bg1"/>
                </a:solidFill>
                <a:latin typeface="黑体" panose="02010609060101010101" pitchFamily="49" charset="-122"/>
                <a:ea typeface="黑体" panose="02010609060101010101" pitchFamily="49" charset="-122"/>
              </a:rPr>
              <a:t>大</a:t>
            </a:r>
            <a:r>
              <a:rPr lang="zh-CN" altLang="en-US" sz="1600" b="1" dirty="0" smtClean="0">
                <a:solidFill>
                  <a:schemeClr val="bg1"/>
                </a:solidFill>
                <a:latin typeface="黑体" panose="02010609060101010101" pitchFamily="49" charset="-122"/>
                <a:ea typeface="黑体" panose="02010609060101010101" pitchFamily="49" charset="-122"/>
              </a:rPr>
              <a:t>数据分析</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大数据存储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0" name="Picture 2" descr="D:\uidq1343\Desktop\室内定位\IPS\345fd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986" y="1865745"/>
            <a:ext cx="6210123" cy="3801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D:\uidq1343\Desktop\室内定位\IPS\43yhbfds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94" y="3484060"/>
            <a:ext cx="5438706" cy="36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anim calcmode="lin" valueType="num">
                                      <p:cBhvr>
                                        <p:cTn id="49" dur="500" fill="hold"/>
                                        <p:tgtEl>
                                          <p:spTgt spid="2050"/>
                                        </p:tgtEl>
                                        <p:attrNameLst>
                                          <p:attrName>ppt_w</p:attrName>
                                        </p:attrNameLst>
                                      </p:cBhvr>
                                      <p:tavLst>
                                        <p:tav tm="0">
                                          <p:val>
                                            <p:fltVal val="0"/>
                                          </p:val>
                                        </p:tav>
                                        <p:tav tm="100000">
                                          <p:val>
                                            <p:strVal val="#ppt_w"/>
                                          </p:val>
                                        </p:tav>
                                      </p:tavLst>
                                    </p:anim>
                                    <p:anim calcmode="lin" valueType="num">
                                      <p:cBhvr>
                                        <p:cTn id="50" dur="500" fill="hold"/>
                                        <p:tgtEl>
                                          <p:spTgt spid="2050"/>
                                        </p:tgtEl>
                                        <p:attrNameLst>
                                          <p:attrName>ppt_h</p:attrName>
                                        </p:attrNameLst>
                                      </p:cBhvr>
                                      <p:tavLst>
                                        <p:tav tm="0">
                                          <p:val>
                                            <p:fltVal val="0"/>
                                          </p:val>
                                        </p:tav>
                                        <p:tav tm="100000">
                                          <p:val>
                                            <p:strVal val="#ppt_h"/>
                                          </p:val>
                                        </p:tav>
                                      </p:tavLst>
                                    </p:anim>
                                    <p:animEffect transition="in" filter="fade">
                                      <p:cBhvr>
                                        <p:cTn id="51" dur="500"/>
                                        <p:tgtEl>
                                          <p:spTgt spid="205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animEffect transition="in" filter="fade">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050"/>
                                        </p:tgtEl>
                                      </p:cBhvr>
                                    </p:animEffect>
                                    <p:set>
                                      <p:cBhvr>
                                        <p:cTn id="66" dur="1" fill="hold">
                                          <p:stCondLst>
                                            <p:cond delay="499"/>
                                          </p:stCondLst>
                                        </p:cTn>
                                        <p:tgtEl>
                                          <p:spTgt spid="205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053"/>
                                        </p:tgtEl>
                                        <p:attrNameLst>
                                          <p:attrName>style.visibility</p:attrName>
                                        </p:attrNameLst>
                                      </p:cBhvr>
                                      <p:to>
                                        <p:strVal val="visible"/>
                                      </p:to>
                                    </p:set>
                                    <p:anim calcmode="lin" valueType="num">
                                      <p:cBhvr>
                                        <p:cTn id="71" dur="500" fill="hold"/>
                                        <p:tgtEl>
                                          <p:spTgt spid="2053"/>
                                        </p:tgtEl>
                                        <p:attrNameLst>
                                          <p:attrName>ppt_w</p:attrName>
                                        </p:attrNameLst>
                                      </p:cBhvr>
                                      <p:tavLst>
                                        <p:tav tm="0">
                                          <p:val>
                                            <p:fltVal val="0"/>
                                          </p:val>
                                        </p:tav>
                                        <p:tav tm="100000">
                                          <p:val>
                                            <p:strVal val="#ppt_w"/>
                                          </p:val>
                                        </p:tav>
                                      </p:tavLst>
                                    </p:anim>
                                    <p:anim calcmode="lin" valueType="num">
                                      <p:cBhvr>
                                        <p:cTn id="72" dur="500" fill="hold"/>
                                        <p:tgtEl>
                                          <p:spTgt spid="2053"/>
                                        </p:tgtEl>
                                        <p:attrNameLst>
                                          <p:attrName>ppt_h</p:attrName>
                                        </p:attrNameLst>
                                      </p:cBhvr>
                                      <p:tavLst>
                                        <p:tav tm="0">
                                          <p:val>
                                            <p:fltVal val="0"/>
                                          </p:val>
                                        </p:tav>
                                        <p:tav tm="100000">
                                          <p:val>
                                            <p:strVal val="#ppt_h"/>
                                          </p:val>
                                        </p:tav>
                                      </p:tavLst>
                                    </p:anim>
                                    <p:animEffect transition="in" filter="fade">
                                      <p:cBhvr>
                                        <p:cTn id="73" dur="500"/>
                                        <p:tgtEl>
                                          <p:spTgt spid="205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401"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机器</a:t>
            </a:r>
            <a:r>
              <a:rPr lang="zh-CN" altLang="en-US" sz="1600" b="1" dirty="0" smtClean="0">
                <a:solidFill>
                  <a:schemeClr val="bg1"/>
                </a:solidFill>
                <a:latin typeface="黑体" panose="02010609060101010101" pitchFamily="49" charset="-122"/>
                <a:ea typeface="黑体" panose="02010609060101010101" pitchFamily="49" charset="-122"/>
              </a:rPr>
              <a:t>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001" y="1816216"/>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4"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9991" y="1816216"/>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系统测试</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前</a:t>
            </a:r>
            <a:r>
              <a:rPr lang="zh-CN" altLang="en-US" sz="2000" b="1" dirty="0" smtClean="0">
                <a:solidFill>
                  <a:schemeClr val="bg1"/>
                </a:solidFill>
                <a:latin typeface="黑体" panose="02010609060101010101" pitchFamily="49" charset="-122"/>
                <a:ea typeface="黑体" panose="02010609060101010101" pitchFamily="49" charset="-122"/>
              </a:rPr>
              <a:t>后端分离测试</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6219122" y="3578867"/>
            <a:ext cx="1034562"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整车测试</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9440536" y="3578867"/>
            <a:ext cx="1025505"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模拟测试</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ownloads\信号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208" y="2384288"/>
            <a:ext cx="1387554" cy="10128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ownloads\游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529" y="2474054"/>
            <a:ext cx="1013518" cy="1013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idq1343\Desktop\室内定位\IPS\timg (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435" y="1978630"/>
            <a:ext cx="5648569" cy="4262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uidq1343\Desktop\室内定位\IPS\car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490" y="2184851"/>
            <a:ext cx="6154778" cy="34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28"/>
                                        </p:tgtEl>
                                      </p:cBhvr>
                                    </p:animEffect>
                                    <p:set>
                                      <p:cBhvr>
                                        <p:cTn id="44" dur="1" fill="hold">
                                          <p:stCondLst>
                                            <p:cond delay="499"/>
                                          </p:stCondLst>
                                        </p:cTn>
                                        <p:tgtEl>
                                          <p:spTgt spid="10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p:cTn id="49" dur="500" fill="hold"/>
                                        <p:tgtEl>
                                          <p:spTgt spid="1027"/>
                                        </p:tgtEl>
                                        <p:attrNameLst>
                                          <p:attrName>ppt_w</p:attrName>
                                        </p:attrNameLst>
                                      </p:cBhvr>
                                      <p:tavLst>
                                        <p:tav tm="0">
                                          <p:val>
                                            <p:fltVal val="0"/>
                                          </p:val>
                                        </p:tav>
                                        <p:tav tm="100000">
                                          <p:val>
                                            <p:strVal val="#ppt_w"/>
                                          </p:val>
                                        </p:tav>
                                      </p:tavLst>
                                    </p:anim>
                                    <p:anim calcmode="lin" valueType="num">
                                      <p:cBhvr>
                                        <p:cTn id="50" dur="500" fill="hold"/>
                                        <p:tgtEl>
                                          <p:spTgt spid="1027"/>
                                        </p:tgtEl>
                                        <p:attrNameLst>
                                          <p:attrName>ppt_h</p:attrName>
                                        </p:attrNameLst>
                                      </p:cBhvr>
                                      <p:tavLst>
                                        <p:tav tm="0">
                                          <p:val>
                                            <p:fltVal val="0"/>
                                          </p:val>
                                        </p:tav>
                                        <p:tav tm="100000">
                                          <p:val>
                                            <p:strVal val="#ppt_h"/>
                                          </p:val>
                                        </p:tav>
                                      </p:tavLst>
                                    </p:anim>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D:\uidq1343\Desktop\室内定位\IPS\u=2800316567,3641912517&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b="8147"/>
          <a:stretch/>
        </p:blipFill>
        <p:spPr bwMode="auto">
          <a:xfrm>
            <a:off x="0" y="-499"/>
            <a:ext cx="12192000" cy="6303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A1FD0FCB-F365-4428-97B7-167C6CB4D6E8}"/>
              </a:ext>
            </a:extLst>
          </p:cNvPr>
          <p:cNvSpPr/>
          <p:nvPr/>
        </p:nvSpPr>
        <p:spPr>
          <a:xfrm>
            <a:off x="0" y="16385"/>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03EE7F5A-51DF-45AA-8782-1612A54C0EB7}"/>
              </a:ext>
            </a:extLst>
          </p:cNvPr>
          <p:cNvSpPr/>
          <p:nvPr/>
        </p:nvSpPr>
        <p:spPr>
          <a:xfrm>
            <a:off x="0" y="-499"/>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xmlns="" id="{52EEA78E-A076-490A-9A56-2242591B7469}"/>
              </a:ext>
            </a:extLst>
          </p:cNvPr>
          <p:cNvSpPr/>
          <p:nvPr>
            <p:custDataLst>
              <p:tags r:id="rId1"/>
            </p:custDataLst>
          </p:nvPr>
        </p:nvSpPr>
        <p:spPr>
          <a:xfrm>
            <a:off x="604987" y="4444197"/>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停车场定位有非常广阔的市场，目前无法大规模铺开主要受限于需要预装和维护大量信标设备，扩展成本太高</a:t>
            </a:r>
            <a:endParaRPr lang="en-US" altLang="zh-CN"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标题 1">
            <a:extLst>
              <a:ext uri="{FF2B5EF4-FFF2-40B4-BE49-F238E27FC236}">
                <a16:creationId xmlns:a16="http://schemas.microsoft.com/office/drawing/2014/main" xmlns=""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大数据和车联网在停车场定位领域的最佳实践</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9" name="组合 8">
            <a:extLst>
              <a:ext uri="{FF2B5EF4-FFF2-40B4-BE49-F238E27FC236}">
                <a16:creationId xmlns:a16="http://schemas.microsoft.com/office/drawing/2014/main" xmlns="" id="{C10453A9-3B31-419F-BD9A-968CA2D3BBFE}"/>
              </a:ext>
            </a:extLst>
          </p:cNvPr>
          <p:cNvGrpSpPr/>
          <p:nvPr/>
        </p:nvGrpSpPr>
        <p:grpSpPr>
          <a:xfrm>
            <a:off x="6251763" y="423939"/>
            <a:ext cx="2750820" cy="5227186"/>
            <a:chOff x="6126480" y="1066934"/>
            <a:chExt cx="2750820" cy="5227186"/>
          </a:xfrm>
        </p:grpSpPr>
        <p:pic>
          <p:nvPicPr>
            <p:cNvPr id="10" name="图片 9">
              <a:extLst>
                <a:ext uri="{FF2B5EF4-FFF2-40B4-BE49-F238E27FC236}">
                  <a16:creationId xmlns:a16="http://schemas.microsoft.com/office/drawing/2014/main" xmlns="" id="{3CE889AF-30A2-46D2-A3E7-99679AFF18B0}"/>
                </a:ext>
              </a:extLst>
            </p:cNvPr>
            <p:cNvPicPr>
              <a:picLocks noChangeAspect="1"/>
            </p:cNvPicPr>
            <p:nvPr/>
          </p:nvPicPr>
          <p:blipFill>
            <a:blip r:embed="rId8"/>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xmlns="" id="{64A77B20-6230-450D-BC0B-79F064F39C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xmlns=""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smtClean="0">
                <a:solidFill>
                  <a:schemeClr val="bg1"/>
                </a:solidFill>
              </a:rPr>
              <a:t>停车定位方案总结展望</a:t>
            </a:r>
            <a:endParaRPr lang="zh-CN" altLang="en-US" dirty="0">
              <a:solidFill>
                <a:schemeClr val="bg1"/>
              </a:solidFill>
            </a:endParaRPr>
          </a:p>
        </p:txBody>
      </p:sp>
      <p:sp>
        <p:nvSpPr>
          <p:cNvPr id="15" name="平行四边形 14">
            <a:extLst>
              <a:ext uri="{FF2B5EF4-FFF2-40B4-BE49-F238E27FC236}">
                <a16:creationId xmlns:a16="http://schemas.microsoft.com/office/drawing/2014/main" xmlns=""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 descr="https://img.zcool.cn/community/0112e658becaf4a801219c77a86432.jpg@1280w_1l_2o_100s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9" name="Picture 7" descr="D:\uidq1343\Desktop\室内定位\IPS\timg (49).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854" t="9169" r="15900" b="9073"/>
          <a:stretch/>
        </p:blipFill>
        <p:spPr bwMode="auto">
          <a:xfrm>
            <a:off x="6470425" y="1358678"/>
            <a:ext cx="2368776" cy="2796065"/>
          </a:xfrm>
          <a:prstGeom prst="rect">
            <a:avLst/>
          </a:prstGeom>
          <a:noFill/>
          <a:extLst>
            <a:ext uri="{909E8E84-426E-40DD-AFC4-6F175D3DCCD1}">
              <a14:hiddenFill xmlns:a14="http://schemas.microsoft.com/office/drawing/2010/main">
                <a:solidFill>
                  <a:srgbClr val="FFFFFF"/>
                </a:solidFill>
              </a14:hiddenFill>
            </a:ext>
          </a:extLst>
        </p:spPr>
      </p:pic>
      <p:sp>
        <p:nvSpPr>
          <p:cNvPr id="18" name="PA_蓝剑_矩形 106">
            <a:extLst>
              <a:ext uri="{FF2B5EF4-FFF2-40B4-BE49-F238E27FC236}">
                <a16:creationId xmlns:a16="http://schemas.microsoft.com/office/drawing/2014/main" xmlns="" id="{52EEA78E-A076-490A-9A56-2242591B7469}"/>
              </a:ext>
            </a:extLst>
          </p:cNvPr>
          <p:cNvSpPr/>
          <p:nvPr>
            <p:custDataLst>
              <p:tags r:id="rId2"/>
            </p:custDataLst>
          </p:nvPr>
        </p:nvSpPr>
        <p:spPr>
          <a:xfrm>
            <a:off x="638199" y="3835371"/>
            <a:ext cx="5153000" cy="323615"/>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车联网发展处于探索阶段，实际应用场景还不够丰富。</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0" name="PA_蓝剑_矩形 106">
            <a:extLst>
              <a:ext uri="{FF2B5EF4-FFF2-40B4-BE49-F238E27FC236}">
                <a16:creationId xmlns:a16="http://schemas.microsoft.com/office/drawing/2014/main" xmlns="" id="{52EEA78E-A076-490A-9A56-2242591B7469}"/>
              </a:ext>
            </a:extLst>
          </p:cNvPr>
          <p:cNvSpPr/>
          <p:nvPr>
            <p:custDataLst>
              <p:tags r:id="rId3"/>
            </p:custDataLst>
          </p:nvPr>
        </p:nvSpPr>
        <p:spPr>
          <a:xfrm>
            <a:off x="638199" y="3023582"/>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传统室内定位在目前技术范围内精度稳步提高，但是仍然没有好的通用的不基于预埋设备的方案技术的最佳实践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106">
            <a:extLst>
              <a:ext uri="{FF2B5EF4-FFF2-40B4-BE49-F238E27FC236}">
                <a16:creationId xmlns:a16="http://schemas.microsoft.com/office/drawing/2014/main" xmlns="" id="{52EEA78E-A076-490A-9A56-2242591B7469}"/>
              </a:ext>
            </a:extLst>
          </p:cNvPr>
          <p:cNvSpPr/>
          <p:nvPr>
            <p:custDataLst>
              <p:tags r:id="rId4"/>
            </p:custDataLst>
          </p:nvPr>
        </p:nvSpPr>
        <p:spPr>
          <a:xfrm>
            <a:off x="604987" y="5283305"/>
            <a:ext cx="5153000" cy="348813"/>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本方案联合解决上述问题，是整合现有技术的最佳实践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43482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Effect transition="in" filter="fade">
                                      <p:cBhvr>
                                        <p:cTn id="9" dur="500"/>
                                        <p:tgtEl>
                                          <p:spTgt spid="307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079"/>
                                        </p:tgtEl>
                                        <p:attrNameLst>
                                          <p:attrName>style.visibility</p:attrName>
                                        </p:attrNameLst>
                                      </p:cBhvr>
                                      <p:to>
                                        <p:strVal val="visible"/>
                                      </p:to>
                                    </p:set>
                                    <p:anim calcmode="lin" valueType="num">
                                      <p:cBhvr>
                                        <p:cTn id="28" dur="500" fill="hold"/>
                                        <p:tgtEl>
                                          <p:spTgt spid="3079"/>
                                        </p:tgtEl>
                                        <p:attrNameLst>
                                          <p:attrName>ppt_w</p:attrName>
                                        </p:attrNameLst>
                                      </p:cBhvr>
                                      <p:tavLst>
                                        <p:tav tm="0">
                                          <p:val>
                                            <p:fltVal val="0"/>
                                          </p:val>
                                        </p:tav>
                                        <p:tav tm="100000">
                                          <p:val>
                                            <p:strVal val="#ppt_w"/>
                                          </p:val>
                                        </p:tav>
                                      </p:tavLst>
                                    </p:anim>
                                    <p:anim calcmode="lin" valueType="num">
                                      <p:cBhvr>
                                        <p:cTn id="29" dur="500" fill="hold"/>
                                        <p:tgtEl>
                                          <p:spTgt spid="3079"/>
                                        </p:tgtEl>
                                        <p:attrNameLst>
                                          <p:attrName>ppt_h</p:attrName>
                                        </p:attrNameLst>
                                      </p:cBhvr>
                                      <p:tavLst>
                                        <p:tav tm="0">
                                          <p:val>
                                            <p:fltVal val="0"/>
                                          </p:val>
                                        </p:tav>
                                        <p:tav tm="100000">
                                          <p:val>
                                            <p:strVal val="#ppt_h"/>
                                          </p:val>
                                        </p:tav>
                                      </p:tavLst>
                                    </p:anim>
                                    <p:animEffect transition="in" filter="fade">
                                      <p:cBhvr>
                                        <p:cTn id="30" dur="500"/>
                                        <p:tgtEl>
                                          <p:spTgt spid="3079"/>
                                        </p:tgtEl>
                                      </p:cBhvr>
                                    </p:animEffect>
                                  </p:childTnLst>
                                </p:cTn>
                              </p:par>
                              <p:par>
                                <p:cTn id="31" presetID="5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5" grpId="0" animBg="1"/>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xmlns=""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xmlns=""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xmlns=""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xmlns=""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xmlns=""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xmlns=""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xmlns=""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xmlns=""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xmlns=""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xmlns=""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xmlns=""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xmlns=""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xmlns=""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xmlns=""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xmlns=""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xmlns=""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xmlns=""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xmlns=""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xmlns=""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xmlns=""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xmlns=""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xmlns=""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xmlns=""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xmlns=""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xmlns=""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xmlns=""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xmlns=""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xmlns=""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xmlns=""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xmlns=""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xmlns=""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xmlns=""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xmlns=""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xmlns=""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xmlns=""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xmlns=""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xmlns=""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xmlns=""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xmlns=""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xmlns=""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xmlns=""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xmlns=""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xmlns=""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xmlns=""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xmlns=""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xmlns=""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xmlns=""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xmlns=""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xmlns=""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xmlns=""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xmlns=""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xmlns=""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xmlns=""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xmlns=""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xmlns=""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xmlns=""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xmlns=""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xmlns=""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xmlns=""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xmlns=""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TotalTime>
  <Words>881</Words>
  <Application>Microsoft Office PowerPoint</Application>
  <PresentationFormat>自定义</PresentationFormat>
  <Paragraphs>129</Paragraphs>
  <Slides>19</Slides>
  <Notes>1</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314</cp:revision>
  <dcterms:created xsi:type="dcterms:W3CDTF">2018-02-06T03:06:38Z</dcterms:created>
  <dcterms:modified xsi:type="dcterms:W3CDTF">2018-11-29T07:18:59Z</dcterms:modified>
</cp:coreProperties>
</file>